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53" r:id="rId5"/>
    <p:sldId id="329" r:id="rId6"/>
    <p:sldId id="354" r:id="rId7"/>
    <p:sldId id="331" r:id="rId8"/>
    <p:sldId id="345" r:id="rId9"/>
    <p:sldId id="349" r:id="rId10"/>
    <p:sldId id="3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867A"/>
    <a:srgbClr val="A9D7D9"/>
    <a:srgbClr val="93D3D9"/>
    <a:srgbClr val="AAD6FF"/>
    <a:srgbClr val="B2C8CD"/>
    <a:srgbClr val="CCD8D6"/>
    <a:srgbClr val="4F5945"/>
    <a:srgbClr val="73292A"/>
    <a:srgbClr val="A65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966" autoAdjust="0"/>
  </p:normalViewPr>
  <p:slideViewPr>
    <p:cSldViewPr snapToGrid="0">
      <p:cViewPr varScale="1">
        <p:scale>
          <a:sx n="61" d="100"/>
          <a:sy n="61" d="100"/>
        </p:scale>
        <p:origin x="81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AE42-7DC1-8140-9B13-146984FDEF22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75F72-8950-AF4F-9381-1D26FB547EA1}" type="datetimeFigureOut">
              <a:rPr lang="en-US" smtClean="0"/>
              <a:t>12/17/2024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75476F-A808-1F46-A368-07984F6DA22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1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Content Placeholder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ouquet of flowers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7136524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2179" y="700963"/>
            <a:ext cx="4372303" cy="1221203"/>
          </a:xfrm>
        </p:spPr>
        <p:txBody>
          <a:bodyPr/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Welcome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7C09E8F-C241-2F75-70EA-32EC69551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6789" y="2570036"/>
            <a:ext cx="5530228" cy="1145626"/>
          </a:xfrm>
        </p:spPr>
        <p:txBody>
          <a:bodyPr>
            <a:normAutofit/>
          </a:bodyPr>
          <a:lstStyle/>
          <a:p>
            <a:r>
              <a:rPr lang="en-US" sz="40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Bauhaus 93" panose="04030905020B02020C02" pitchFamily="82" charset="0"/>
              </a:rPr>
              <a:t>To presentation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636579" y="1922166"/>
            <a:ext cx="2459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laque 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8897" y="476508"/>
            <a:ext cx="6781800" cy="4343824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2291" y="180814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The Growing Threat of Environment Pollution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3602315"/>
            <a:ext cx="5385816" cy="18105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Environmental pollution poses a growing threat to our planet's health and well-being. From air and water contamination to soil degradation, the consequences are far-reaching, impacting human health, ecosystems, and the future of our world.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1BC27E-ED02-E738-1B43-E66F422B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5CFCCCF-4A68-672F-4918-5E86E9BFB3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5825" b="58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" descr="A bouquet of flowers">
            <a:extLst>
              <a:ext uri="{FF2B5EF4-FFF2-40B4-BE49-F238E27FC236}">
                <a16:creationId xmlns:a16="http://schemas.microsoft.com/office/drawing/2014/main" id="{D34D75C6-A35A-52D3-B03F-61494B858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C3427B2-C457-FC4C-BA04-44EF586F3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192" y="819807"/>
            <a:ext cx="8381896" cy="827557"/>
          </a:xfrm>
        </p:spPr>
        <p:txBody>
          <a:bodyPr/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Causes of Environment pollution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9C8D8B-2E15-875B-08A8-28C5524EF6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4F408-30BE-5DC2-806D-A217DB0281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1" name="Plaque 10">
            <a:extLst>
              <a:ext uri="{FF2B5EF4-FFF2-40B4-BE49-F238E27FC236}">
                <a16:creationId xmlns:a16="http://schemas.microsoft.com/office/drawing/2014/main" id="{95E724B3-E95F-E150-E7F9-1C3F634EF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364828" y="630619"/>
            <a:ext cx="8245260" cy="1159435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FEC193-4F90-6CAE-6259-21C8B6A84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3101" y="1647366"/>
            <a:ext cx="972078" cy="2853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119B25-42CB-340B-ACB4-22178DF12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864771" y="487927"/>
            <a:ext cx="972078" cy="285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B070F0-F5D0-C233-8035-B52DF41A5DCD}"/>
              </a:ext>
            </a:extLst>
          </p:cNvPr>
          <p:cNvSpPr txBox="1"/>
          <p:nvPr/>
        </p:nvSpPr>
        <p:spPr>
          <a:xfrm>
            <a:off x="1224454" y="2807731"/>
            <a:ext cx="2359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Industrial Emissions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F1422B-6C0A-9F9F-C2A4-A365184B515B}"/>
              </a:ext>
            </a:extLst>
          </p:cNvPr>
          <p:cNvSpPr txBox="1"/>
          <p:nvPr/>
        </p:nvSpPr>
        <p:spPr>
          <a:xfrm>
            <a:off x="4887322" y="2871790"/>
            <a:ext cx="2091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20587-C645-18FB-3B3A-1DD28ED1F598}"/>
              </a:ext>
            </a:extLst>
          </p:cNvPr>
          <p:cNvSpPr txBox="1"/>
          <p:nvPr/>
        </p:nvSpPr>
        <p:spPr>
          <a:xfrm>
            <a:off x="8154848" y="2833807"/>
            <a:ext cx="2873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Waste Management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0494B7-8DD2-2B10-23A3-E1BC1D5C6CDF}"/>
              </a:ext>
            </a:extLst>
          </p:cNvPr>
          <p:cNvSpPr txBox="1"/>
          <p:nvPr/>
        </p:nvSpPr>
        <p:spPr>
          <a:xfrm>
            <a:off x="893380" y="3650160"/>
            <a:ext cx="24909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0" spc="-38" dirty="0">
                <a:solidFill>
                  <a:srgbClr val="00B0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Factories and industrial facilities release harmful pollutants, including greenhouse gases and toxic chemicals, into the atmosphere.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85440A-2F10-F48F-AF4A-5AB01963D25D}"/>
              </a:ext>
            </a:extLst>
          </p:cNvPr>
          <p:cNvSpPr txBox="1"/>
          <p:nvPr/>
        </p:nvSpPr>
        <p:spPr>
          <a:xfrm>
            <a:off x="4782207" y="3429001"/>
            <a:ext cx="21966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spc="-38" dirty="0">
                <a:solidFill>
                  <a:schemeClr val="accent5">
                    <a:lumMod val="60000"/>
                    <a:lumOff val="40000"/>
                  </a:scheme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Vehicles, particularly those powered by fossil fuels, emit significant amounts of air pollutants, contributing to smog and respiratory issues.</a:t>
            </a:r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537773-7997-2884-CB4E-AA443E46CCB7}"/>
              </a:ext>
            </a:extLst>
          </p:cNvPr>
          <p:cNvSpPr txBox="1"/>
          <p:nvPr/>
        </p:nvSpPr>
        <p:spPr>
          <a:xfrm>
            <a:off x="8376746" y="3650160"/>
            <a:ext cx="2322786" cy="2364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0" spc="-38" dirty="0">
                <a:solidFill>
                  <a:schemeClr val="accent4">
                    <a:lumMod val="60000"/>
                    <a:lumOff val="40000"/>
                  </a:schemeClr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Improper waste disposal and lack of recycling lead to land and water pollution, threatening ecosystems and public health.</a:t>
            </a:r>
            <a:endParaRPr lang="en-US" sz="18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481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124" y="137495"/>
            <a:ext cx="4887310" cy="661292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noAutofit/>
          </a:bodyPr>
          <a:lstStyle/>
          <a:p>
            <a:r>
              <a:rPr lang="en-US" sz="2000" kern="0" spc="-89" dirty="0">
                <a:solidFill>
                  <a:srgbClr val="0070C0"/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The Impact on Human Health and Ecosystems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6441" y="3931920"/>
            <a:ext cx="6102726" cy="976411"/>
          </a:xfr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/>
          <a:lstStyle/>
          <a:p>
            <a:r>
              <a:rPr lang="en-US" sz="1800" u="sng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Biodiversity loss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Pollution disrupts ecosystems, leading to habitat destruction, species extinction, and imbalances in natural cycles.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28ACAB-4BC8-654D-129A-426C9D72661A}"/>
              </a:ext>
            </a:extLst>
          </p:cNvPr>
          <p:cNvSpPr txBox="1"/>
          <p:nvPr/>
        </p:nvSpPr>
        <p:spPr>
          <a:xfrm flipH="1">
            <a:off x="1114096" y="882869"/>
            <a:ext cx="2055957" cy="25641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0" indent="0">
              <a:lnSpc>
                <a:spcPts val="2750"/>
              </a:lnSpc>
              <a:buNone/>
            </a:pPr>
            <a:r>
              <a:rPr lang="en-US" u="sng" kern="0" spc="-44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Source Serif Pro Semi Bold" pitchFamily="34" charset="-122"/>
                <a:cs typeface="Times New Roman" panose="02020603050405020304" pitchFamily="18" charset="0"/>
              </a:rPr>
              <a:t>Respiratory Issues</a:t>
            </a:r>
          </a:p>
          <a:p>
            <a:pPr marL="0" indent="0">
              <a:lnSpc>
                <a:spcPts val="2750"/>
              </a:lnSpc>
              <a:buNone/>
            </a:pPr>
            <a:r>
              <a:rPr lang="en-US" sz="16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Air pollution contributes to respiratory illnesses like asthma, bronchitis, and lung cancer, impacting millions worldwide</a:t>
            </a:r>
            <a:endParaRPr lang="en-US" sz="1600" u="sng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185AB5-737C-3784-D02D-69357FDE2D5A}"/>
              </a:ext>
            </a:extLst>
          </p:cNvPr>
          <p:cNvSpPr txBox="1"/>
          <p:nvPr/>
        </p:nvSpPr>
        <p:spPr>
          <a:xfrm>
            <a:off x="4387107" y="988267"/>
            <a:ext cx="2150327" cy="2092881"/>
          </a:xfrm>
          <a:prstGeom prst="rect">
            <a:avLst/>
          </a:prstGeom>
          <a:solidFill>
            <a:srgbClr val="7F867A"/>
          </a:solidFill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Waterborne Diseases </a:t>
            </a:r>
          </a:p>
          <a:p>
            <a:r>
              <a:rPr lang="en-US" sz="160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Contaminated water sources can spread infectious diseases like cholera, typhoid, and dysentery, posing serious health risks.</a:t>
            </a:r>
            <a:endParaRPr lang="en-US" sz="1600" dirty="0"/>
          </a:p>
          <a:p>
            <a:endParaRPr lang="en-US" sz="1600" u="sng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23F1F657-87DA-46CB-8173-41A3821467C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510" r="15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1873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15556" y="0"/>
            <a:ext cx="6873766" cy="635635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kern="0" spc="-67" dirty="0">
                <a:solidFill>
                  <a:srgbClr val="00B05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Strategies for Reducing Environmental Pollution</a:t>
            </a:r>
            <a:endParaRPr lang="en-US" sz="240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Reduce, Reuse, Recycle</a:t>
            </a:r>
          </a:p>
          <a:p>
            <a:pPr marL="0" indent="0"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Proper waste management, recycling programs, and reducing consumption are crucial steps in minimizing pollution.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Renewable Energy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Transitioning to renewable energy sources like solar and wind power can significantly reduce 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Greenhouse gas emissions.</a:t>
            </a:r>
          </a:p>
          <a:p>
            <a:pPr marL="0" indent="0">
              <a:buNone/>
            </a:pP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Reforestation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Planting trees helps absorb carbon dioxide from the atmosphere and improve air quality, mitigating climate change.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CA2A7C-8892-AC7E-F38E-E05BAE37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5842" y="0"/>
            <a:ext cx="4947028" cy="6857999"/>
          </a:xfrm>
          <a:prstGeom prst="rect">
            <a:avLst/>
          </a:prstGeom>
        </p:spPr>
      </p:pic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5181B195-D7D8-CCD7-8D8C-352DF4FD2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556" y="613148"/>
            <a:ext cx="455176" cy="45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Arrow: Curved Down 9">
            <a:extLst>
              <a:ext uri="{FF2B5EF4-FFF2-40B4-BE49-F238E27FC236}">
                <a16:creationId xmlns:a16="http://schemas.microsoft.com/office/drawing/2014/main" id="{C9F8A544-9F23-B007-F1ED-96AC815D825F}"/>
              </a:ext>
            </a:extLst>
          </p:cNvPr>
          <p:cNvSpPr/>
          <p:nvPr/>
        </p:nvSpPr>
        <p:spPr>
          <a:xfrm>
            <a:off x="5232140" y="2006600"/>
            <a:ext cx="338592" cy="228600"/>
          </a:xfrm>
          <a:prstGeom prst="curvedDown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Curved Down 12">
            <a:extLst>
              <a:ext uri="{FF2B5EF4-FFF2-40B4-BE49-F238E27FC236}">
                <a16:creationId xmlns:a16="http://schemas.microsoft.com/office/drawing/2014/main" id="{CDD21E2C-EEE5-F11C-D385-A41C4712B691}"/>
              </a:ext>
            </a:extLst>
          </p:cNvPr>
          <p:cNvSpPr/>
          <p:nvPr/>
        </p:nvSpPr>
        <p:spPr>
          <a:xfrm rot="370134" flipH="1" flipV="1">
            <a:off x="5220837" y="2303462"/>
            <a:ext cx="338592" cy="228600"/>
          </a:xfrm>
          <a:prstGeom prst="curvedDown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24A8F691-A5B8-DC1A-DDD5-B01932155E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566" y="3997795"/>
            <a:ext cx="455176" cy="45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57FFDB-DFEC-7174-F23F-20C423A03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0" y="1358900"/>
            <a:ext cx="6278880" cy="112826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 to Action: Individual and collective Responsibility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3EE20-53E0-0C62-809D-211B05B880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630332" y="3310467"/>
            <a:ext cx="5982547" cy="1786466"/>
          </a:xfrm>
        </p:spPr>
        <p:txBody>
          <a:bodyPr>
            <a:normAutofit fontScale="92500" lnSpcReduction="20000"/>
          </a:bodyPr>
          <a:lstStyle/>
          <a:p>
            <a:endParaRPr lang="en-US" sz="1400" dirty="0"/>
          </a:p>
          <a:p>
            <a:pPr algn="l">
              <a:lnSpc>
                <a:spcPct val="150000"/>
              </a:lnSpc>
            </a:pPr>
            <a:r>
              <a:rPr lang="en-US" sz="1500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Reducing environmental pollution requires individual and collective action. We can all contribute by adopting sustainable practices, supporting environmental initiatives, and advocating for policy changes. Together, we can create a healthier and more sustainable future for generations to come.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F090ED-AB65-F860-A6D0-5F6E60E175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5A4048A5-420D-3787-59F5-5D41E5C51F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8449" r="28449"/>
          <a:stretch>
            <a:fillRect/>
          </a:stretch>
        </p:blipFill>
        <p:spPr>
          <a:xfrm>
            <a:off x="0" y="0"/>
            <a:ext cx="4508372" cy="6972300"/>
          </a:xfrm>
        </p:spPr>
      </p:pic>
    </p:spTree>
    <p:extLst>
      <p:ext uri="{BB962C8B-B14F-4D97-AF65-F5344CB8AC3E}">
        <p14:creationId xmlns:p14="http://schemas.microsoft.com/office/powerpoint/2010/main" val="2069428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bouquet of flowers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</p:spPr>
        <p:txBody>
          <a:bodyPr/>
          <a:lstStyle/>
          <a:p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701285" y="3209689"/>
            <a:ext cx="362454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9787" y="3066998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ral flourish_win32_CP_v3" id="{3BF332BF-22B8-49D8-950E-E9BBBBF59833}" vid="{E4E7F1DC-3AF4-489F-A450-0CED11A8EBA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{2EED0C32-215F-4B2A-8F24-1785D43A2194}tf56410444_win32</Template>
  <TotalTime>106</TotalTime>
  <Words>317</Words>
  <Application>Microsoft Office PowerPoint</Application>
  <PresentationFormat>Widescreen</PresentationFormat>
  <Paragraphs>41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Baskerville Old Face</vt:lpstr>
      <vt:lpstr>Bauhaus 93</vt:lpstr>
      <vt:lpstr>Calibri</vt:lpstr>
      <vt:lpstr>Gill Sans Nova Light</vt:lpstr>
      <vt:lpstr>Source Sans Pro</vt:lpstr>
      <vt:lpstr>Source Serif Pro Semi Bold</vt:lpstr>
      <vt:lpstr>Times New Roman</vt:lpstr>
      <vt:lpstr>Custom</vt:lpstr>
      <vt:lpstr>Welcome</vt:lpstr>
      <vt:lpstr>The Growing Threat of Environment Pollution </vt:lpstr>
      <vt:lpstr>Causes of Environment pollution</vt:lpstr>
      <vt:lpstr>The Impact on Human Health and Ecosystems </vt:lpstr>
      <vt:lpstr>PowerPoint Presentation</vt:lpstr>
      <vt:lpstr>Call to Action: Individual and collective Responsibility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osman sium</dc:creator>
  <cp:lastModifiedBy> </cp:lastModifiedBy>
  <cp:revision>3</cp:revision>
  <dcterms:created xsi:type="dcterms:W3CDTF">2024-12-17T01:46:05Z</dcterms:created>
  <dcterms:modified xsi:type="dcterms:W3CDTF">2024-12-17T07:20:23Z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